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65" r:id="rId1"/>
  </p:sldMasterIdLst>
  <p:notesMasterIdLst>
    <p:notesMasterId r:id="rId26"/>
  </p:notesMasterIdLst>
  <p:sldIdLst>
    <p:sldId id="256" r:id="rId2"/>
    <p:sldId id="263" r:id="rId3"/>
    <p:sldId id="273" r:id="rId4"/>
    <p:sldId id="265" r:id="rId5"/>
    <p:sldId id="290" r:id="rId6"/>
    <p:sldId id="279" r:id="rId7"/>
    <p:sldId id="286" r:id="rId8"/>
    <p:sldId id="281" r:id="rId9"/>
    <p:sldId id="295" r:id="rId10"/>
    <p:sldId id="262" r:id="rId11"/>
    <p:sldId id="291" r:id="rId12"/>
    <p:sldId id="293" r:id="rId13"/>
    <p:sldId id="277" r:id="rId14"/>
    <p:sldId id="278" r:id="rId15"/>
    <p:sldId id="264" r:id="rId16"/>
    <p:sldId id="257" r:id="rId17"/>
    <p:sldId id="288" r:id="rId18"/>
    <p:sldId id="282" r:id="rId19"/>
    <p:sldId id="289" r:id="rId20"/>
    <p:sldId id="294" r:id="rId21"/>
    <p:sldId id="283" r:id="rId22"/>
    <p:sldId id="260" r:id="rId23"/>
    <p:sldId id="272" r:id="rId24"/>
    <p:sldId id="29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EBE4"/>
    <a:srgbClr val="D9CDFF"/>
    <a:srgbClr val="133DC0"/>
    <a:srgbClr val="1344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22"/>
    <p:restoredTop sz="94669"/>
  </p:normalViewPr>
  <p:slideViewPr>
    <p:cSldViewPr snapToGrid="0" snapToObjects="1">
      <p:cViewPr varScale="1">
        <p:scale>
          <a:sx n="87" d="100"/>
          <a:sy n="87" d="100"/>
        </p:scale>
        <p:origin x="776"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A88BC5-D83C-DB4E-B4D2-990EF8EAC3C1}" type="datetimeFigureOut">
              <a:rPr lang="en-US" smtClean="0"/>
              <a:t>6/15/20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D1080F-133E-564F-B819-77D9EA39279E}" type="slidenum">
              <a:rPr lang="en-US" smtClean="0"/>
              <a:t>‹#›</a:t>
            </a:fld>
            <a:endParaRPr lang="en-US"/>
          </a:p>
        </p:txBody>
      </p:sp>
    </p:spTree>
    <p:extLst>
      <p:ext uri="{BB962C8B-B14F-4D97-AF65-F5344CB8AC3E}">
        <p14:creationId xmlns:p14="http://schemas.microsoft.com/office/powerpoint/2010/main" val="2759223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D1080F-133E-564F-B819-77D9EA39279E}" type="slidenum">
              <a:rPr lang="en-US" smtClean="0"/>
              <a:t>1</a:t>
            </a:fld>
            <a:endParaRPr lang="en-US"/>
          </a:p>
        </p:txBody>
      </p:sp>
    </p:spTree>
    <p:extLst>
      <p:ext uri="{BB962C8B-B14F-4D97-AF65-F5344CB8AC3E}">
        <p14:creationId xmlns:p14="http://schemas.microsoft.com/office/powerpoint/2010/main" val="3949376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EDFB3-9558-8C47-919B-A15ECCA8FF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520DBC-1AF4-524A-A6E2-7E5AD3BC8D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3BA8DF-7680-5342-B135-5BE402880909}"/>
              </a:ext>
            </a:extLst>
          </p:cNvPr>
          <p:cNvSpPr>
            <a:spLocks noGrp="1"/>
          </p:cNvSpPr>
          <p:nvPr>
            <p:ph type="dt" sz="half" idx="10"/>
          </p:nvPr>
        </p:nvSpPr>
        <p:spPr/>
        <p:txBody>
          <a:bodyPr/>
          <a:lstStyle/>
          <a:p>
            <a:fld id="{9184DA70-C731-4C70-880D-CCD4705E623C}" type="datetime1">
              <a:rPr lang="en-US" smtClean="0"/>
              <a:t>6/15/20</a:t>
            </a:fld>
            <a:endParaRPr lang="en-US" dirty="0"/>
          </a:p>
        </p:txBody>
      </p:sp>
      <p:sp>
        <p:nvSpPr>
          <p:cNvPr id="5" name="Footer Placeholder 4">
            <a:extLst>
              <a:ext uri="{FF2B5EF4-FFF2-40B4-BE49-F238E27FC236}">
                <a16:creationId xmlns:a16="http://schemas.microsoft.com/office/drawing/2014/main" id="{BC2E340D-8027-1640-8D68-53DF364DB2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623057B-D5D9-DF40-A2E8-850D07E7890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14837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36ACC-56D8-3047-B2CA-EB82283AEE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FA4FAB1-8BF6-814B-B139-86B9554F82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F16B40-0D12-F148-9ADD-7AF89A39885C}"/>
              </a:ext>
            </a:extLst>
          </p:cNvPr>
          <p:cNvSpPr>
            <a:spLocks noGrp="1"/>
          </p:cNvSpPr>
          <p:nvPr>
            <p:ph type="dt" sz="half" idx="10"/>
          </p:nvPr>
        </p:nvSpPr>
        <p:spPr/>
        <p:txBody>
          <a:bodyPr/>
          <a:lstStyle/>
          <a:p>
            <a:fld id="{62D6E202-B606-4609-B914-27C9371A1F6D}" type="datetime1">
              <a:rPr lang="en-US" smtClean="0"/>
              <a:t>6/15/20</a:t>
            </a:fld>
            <a:endParaRPr lang="en-US" dirty="0"/>
          </a:p>
        </p:txBody>
      </p:sp>
      <p:sp>
        <p:nvSpPr>
          <p:cNvPr id="5" name="Footer Placeholder 4">
            <a:extLst>
              <a:ext uri="{FF2B5EF4-FFF2-40B4-BE49-F238E27FC236}">
                <a16:creationId xmlns:a16="http://schemas.microsoft.com/office/drawing/2014/main" id="{570C2F7D-1494-A149-8448-BCEDEFD2B28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9DB6075-0B4C-A849-A47E-4F3FAAE4F60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8259341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8C9B33-9584-3441-87E9-FB2AB9CFDFA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B88E0D-9073-624F-8AE5-1A82AFB6CD3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1D0652-AF94-CF43-BFBF-B7FA848A5418}"/>
              </a:ext>
            </a:extLst>
          </p:cNvPr>
          <p:cNvSpPr>
            <a:spLocks noGrp="1"/>
          </p:cNvSpPr>
          <p:nvPr>
            <p:ph type="dt" sz="half" idx="10"/>
          </p:nvPr>
        </p:nvSpPr>
        <p:spPr/>
        <p:txBody>
          <a:bodyPr/>
          <a:lstStyle/>
          <a:p>
            <a:fld id="{62D6E202-B606-4609-B914-27C9371A1F6D}" type="datetime1">
              <a:rPr lang="en-US" smtClean="0"/>
              <a:t>6/15/20</a:t>
            </a:fld>
            <a:endParaRPr lang="en-US" dirty="0"/>
          </a:p>
        </p:txBody>
      </p:sp>
      <p:sp>
        <p:nvSpPr>
          <p:cNvPr id="5" name="Footer Placeholder 4">
            <a:extLst>
              <a:ext uri="{FF2B5EF4-FFF2-40B4-BE49-F238E27FC236}">
                <a16:creationId xmlns:a16="http://schemas.microsoft.com/office/drawing/2014/main" id="{39C63046-4E49-734E-885C-8FC92CD043D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CD651AA-6096-7544-8FFB-4D32EEF4F2F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87168225"/>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9AEC1-3B03-B74A-AB59-A8C8363300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F8603D-43CC-0A41-878F-C55820AD54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155079-5496-2846-A64B-8C46D46ACA2C}"/>
              </a:ext>
            </a:extLst>
          </p:cNvPr>
          <p:cNvSpPr>
            <a:spLocks noGrp="1"/>
          </p:cNvSpPr>
          <p:nvPr>
            <p:ph type="dt" sz="half" idx="10"/>
          </p:nvPr>
        </p:nvSpPr>
        <p:spPr/>
        <p:txBody>
          <a:bodyPr/>
          <a:lstStyle/>
          <a:p>
            <a:fld id="{62D6E202-B606-4609-B914-27C9371A1F6D}" type="datetime1">
              <a:rPr lang="en-US" smtClean="0"/>
              <a:t>6/15/20</a:t>
            </a:fld>
            <a:endParaRPr lang="en-US" dirty="0"/>
          </a:p>
        </p:txBody>
      </p:sp>
      <p:sp>
        <p:nvSpPr>
          <p:cNvPr id="5" name="Footer Placeholder 4">
            <a:extLst>
              <a:ext uri="{FF2B5EF4-FFF2-40B4-BE49-F238E27FC236}">
                <a16:creationId xmlns:a16="http://schemas.microsoft.com/office/drawing/2014/main" id="{B73EC03A-0DAE-054C-BE14-4029DF5C986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9F9365D-7E2F-894C-8A59-24DB164425AE}"/>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92305522"/>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5FC27-E236-A84B-9D60-FC0E5D035E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9B910C9-EDDC-9E47-B1B1-6C60D7F3140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A96ADA-BCDA-8043-BF75-304FEC0ED650}"/>
              </a:ext>
            </a:extLst>
          </p:cNvPr>
          <p:cNvSpPr>
            <a:spLocks noGrp="1"/>
          </p:cNvSpPr>
          <p:nvPr>
            <p:ph type="dt" sz="half" idx="10"/>
          </p:nvPr>
        </p:nvSpPr>
        <p:spPr/>
        <p:txBody>
          <a:bodyPr/>
          <a:lstStyle/>
          <a:p>
            <a:fld id="{97669AF7-7BEB-44E4-9852-375E34362B5B}" type="datetime1">
              <a:rPr lang="en-US" smtClean="0"/>
              <a:t>6/15/20</a:t>
            </a:fld>
            <a:endParaRPr lang="en-US" dirty="0"/>
          </a:p>
        </p:txBody>
      </p:sp>
      <p:sp>
        <p:nvSpPr>
          <p:cNvPr id="5" name="Footer Placeholder 4">
            <a:extLst>
              <a:ext uri="{FF2B5EF4-FFF2-40B4-BE49-F238E27FC236}">
                <a16:creationId xmlns:a16="http://schemas.microsoft.com/office/drawing/2014/main" id="{817DDF8D-6FBF-2A4F-976B-C15CBA433D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4C1AD6F-28D3-D441-BEBE-05390933911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63971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F9C04-8954-D245-8B71-00EBFBC8F7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819CA0-4538-B945-9026-5BA2546A86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3D98E3-23FF-E240-97FE-2F760E8061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944D0F-BDD5-8A4B-8726-D05D3F698D2A}"/>
              </a:ext>
            </a:extLst>
          </p:cNvPr>
          <p:cNvSpPr>
            <a:spLocks noGrp="1"/>
          </p:cNvSpPr>
          <p:nvPr>
            <p:ph type="dt" sz="half" idx="10"/>
          </p:nvPr>
        </p:nvSpPr>
        <p:spPr/>
        <p:txBody>
          <a:bodyPr/>
          <a:lstStyle/>
          <a:p>
            <a:fld id="{62D6E202-B606-4609-B914-27C9371A1F6D}" type="datetime1">
              <a:rPr lang="en-US" smtClean="0"/>
              <a:t>6/15/20</a:t>
            </a:fld>
            <a:endParaRPr lang="en-US" dirty="0"/>
          </a:p>
        </p:txBody>
      </p:sp>
      <p:sp>
        <p:nvSpPr>
          <p:cNvPr id="6" name="Footer Placeholder 5">
            <a:extLst>
              <a:ext uri="{FF2B5EF4-FFF2-40B4-BE49-F238E27FC236}">
                <a16:creationId xmlns:a16="http://schemas.microsoft.com/office/drawing/2014/main" id="{53069296-0B8D-FC40-83B7-7E927E2D371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75CE448-38F2-804D-AB91-28691B93C12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47795915"/>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44FBA-AC53-5D46-9BE5-2E30E51E57A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DB538E-CDC3-7B41-AB02-D39E569D66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13511FB-81D8-A74D-8698-4D919E25192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59FE1B-E8EF-B146-A3F3-709EA04FC7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611425-0365-594E-A8ED-395C5081C3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C8E02C-8AA1-6E48-8270-885CE29D7D7B}"/>
              </a:ext>
            </a:extLst>
          </p:cNvPr>
          <p:cNvSpPr>
            <a:spLocks noGrp="1"/>
          </p:cNvSpPr>
          <p:nvPr>
            <p:ph type="dt" sz="half" idx="10"/>
          </p:nvPr>
        </p:nvSpPr>
        <p:spPr/>
        <p:txBody>
          <a:bodyPr/>
          <a:lstStyle/>
          <a:p>
            <a:fld id="{62D6E202-B606-4609-B914-27C9371A1F6D}" type="datetime1">
              <a:rPr lang="en-US" smtClean="0"/>
              <a:t>6/15/20</a:t>
            </a:fld>
            <a:endParaRPr lang="en-US" dirty="0"/>
          </a:p>
        </p:txBody>
      </p:sp>
      <p:sp>
        <p:nvSpPr>
          <p:cNvPr id="8" name="Footer Placeholder 7">
            <a:extLst>
              <a:ext uri="{FF2B5EF4-FFF2-40B4-BE49-F238E27FC236}">
                <a16:creationId xmlns:a16="http://schemas.microsoft.com/office/drawing/2014/main" id="{7D2B7F31-F1D4-1642-8756-0E74E6925B8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1A0F4EF-302F-144B-9839-83E478A2FB64}"/>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15988307"/>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52856-2ADA-4C47-80C3-ED74213500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12FD8A-D5CA-7C4D-8CED-53EAECB5B068}"/>
              </a:ext>
            </a:extLst>
          </p:cNvPr>
          <p:cNvSpPr>
            <a:spLocks noGrp="1"/>
          </p:cNvSpPr>
          <p:nvPr>
            <p:ph type="dt" sz="half" idx="10"/>
          </p:nvPr>
        </p:nvSpPr>
        <p:spPr/>
        <p:txBody>
          <a:bodyPr/>
          <a:lstStyle/>
          <a:p>
            <a:fld id="{1775B394-D9F9-4F0C-B15D-605F45CB9E9F}" type="datetime1">
              <a:rPr lang="en-US" smtClean="0"/>
              <a:t>6/15/20</a:t>
            </a:fld>
            <a:endParaRPr lang="en-US" dirty="0"/>
          </a:p>
        </p:txBody>
      </p:sp>
      <p:sp>
        <p:nvSpPr>
          <p:cNvPr id="4" name="Footer Placeholder 3">
            <a:extLst>
              <a:ext uri="{FF2B5EF4-FFF2-40B4-BE49-F238E27FC236}">
                <a16:creationId xmlns:a16="http://schemas.microsoft.com/office/drawing/2014/main" id="{E3CC0828-1CF4-8345-B0E5-3894E601817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E618CD9-F4FA-6347-B34A-19CD78D62D7B}"/>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24357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E2974F-826C-9C41-8E1F-4951143BD0C9}"/>
              </a:ext>
            </a:extLst>
          </p:cNvPr>
          <p:cNvSpPr>
            <a:spLocks noGrp="1"/>
          </p:cNvSpPr>
          <p:nvPr>
            <p:ph type="dt" sz="half" idx="10"/>
          </p:nvPr>
        </p:nvSpPr>
        <p:spPr/>
        <p:txBody>
          <a:bodyPr/>
          <a:lstStyle/>
          <a:p>
            <a:fld id="{39667345-2558-425A-8533-9BFDBCE15005}" type="datetime1">
              <a:rPr lang="en-US" smtClean="0"/>
              <a:t>6/15/20</a:t>
            </a:fld>
            <a:endParaRPr lang="en-US" dirty="0"/>
          </a:p>
        </p:txBody>
      </p:sp>
      <p:sp>
        <p:nvSpPr>
          <p:cNvPr id="3" name="Footer Placeholder 2">
            <a:extLst>
              <a:ext uri="{FF2B5EF4-FFF2-40B4-BE49-F238E27FC236}">
                <a16:creationId xmlns:a16="http://schemas.microsoft.com/office/drawing/2014/main" id="{5347A352-B16D-6B4E-9FD5-E5BA8CDFF36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1E0CC4E-F94B-1941-9627-34B93980BB3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55946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15EA1-DFD7-CF40-88A2-50EE23F025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977731-6BB6-E044-83BD-C4013B2B88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2497A9-A1D0-3A45-966E-957CEF801E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84DFC9-5DBD-4948-A390-D3E355DEBD1E}"/>
              </a:ext>
            </a:extLst>
          </p:cNvPr>
          <p:cNvSpPr>
            <a:spLocks noGrp="1"/>
          </p:cNvSpPr>
          <p:nvPr>
            <p:ph type="dt" sz="half" idx="10"/>
          </p:nvPr>
        </p:nvSpPr>
        <p:spPr/>
        <p:txBody>
          <a:bodyPr/>
          <a:lstStyle/>
          <a:p>
            <a:fld id="{62D6E202-B606-4609-B914-27C9371A1F6D}" type="datetime1">
              <a:rPr lang="en-US" smtClean="0"/>
              <a:t>6/15/20</a:t>
            </a:fld>
            <a:endParaRPr lang="en-US" dirty="0"/>
          </a:p>
        </p:txBody>
      </p:sp>
      <p:sp>
        <p:nvSpPr>
          <p:cNvPr id="6" name="Footer Placeholder 5">
            <a:extLst>
              <a:ext uri="{FF2B5EF4-FFF2-40B4-BE49-F238E27FC236}">
                <a16:creationId xmlns:a16="http://schemas.microsoft.com/office/drawing/2014/main" id="{C1C3596A-F6B7-C24D-AF01-9C205A487C5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86EBE63-6761-8642-B41C-6B8AF7D277C2}"/>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20908207"/>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EEFFB-E253-1646-9ABB-43D2D183AB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F5B9F7-AD21-E648-9FA1-2588DCB510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37DEB0A-5BB3-DB47-95C1-DC607D18D5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1402AB-AFF8-4747-89B0-A252BB93B786}"/>
              </a:ext>
            </a:extLst>
          </p:cNvPr>
          <p:cNvSpPr>
            <a:spLocks noGrp="1"/>
          </p:cNvSpPr>
          <p:nvPr>
            <p:ph type="dt" sz="half" idx="10"/>
          </p:nvPr>
        </p:nvSpPr>
        <p:spPr/>
        <p:txBody>
          <a:bodyPr/>
          <a:lstStyle/>
          <a:p>
            <a:fld id="{4907D986-8816-4272-A432-0437A28A9828}" type="datetime1">
              <a:rPr lang="en-US" smtClean="0"/>
              <a:t>6/15/20</a:t>
            </a:fld>
            <a:endParaRPr lang="en-US" dirty="0"/>
          </a:p>
        </p:txBody>
      </p:sp>
      <p:sp>
        <p:nvSpPr>
          <p:cNvPr id="6" name="Footer Placeholder 5">
            <a:extLst>
              <a:ext uri="{FF2B5EF4-FFF2-40B4-BE49-F238E27FC236}">
                <a16:creationId xmlns:a16="http://schemas.microsoft.com/office/drawing/2014/main" id="{A6E2BA71-D365-8048-B241-71F16A94FE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711F2A-972D-8E4E-B15D-9C70E91A5D4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5269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36B520-DA6B-904E-8330-19D56C8B81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97F624-A337-E446-8BD2-D7D62B483B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F05A10-BA93-164A-AEDB-8EB50725CA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D6E202-B606-4609-B914-27C9371A1F6D}" type="datetime1">
              <a:rPr lang="en-US" smtClean="0"/>
              <a:t>6/15/20</a:t>
            </a:fld>
            <a:endParaRPr lang="en-US" dirty="0"/>
          </a:p>
        </p:txBody>
      </p:sp>
      <p:sp>
        <p:nvSpPr>
          <p:cNvPr id="5" name="Footer Placeholder 4">
            <a:extLst>
              <a:ext uri="{FF2B5EF4-FFF2-40B4-BE49-F238E27FC236}">
                <a16:creationId xmlns:a16="http://schemas.microsoft.com/office/drawing/2014/main" id="{CFF99799-7DFC-3F4E-9933-AAE2D8CC8E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20CF1DD-7DC4-C545-8A8F-2EA76860DF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1313493241"/>
      </p:ext>
    </p:extLst>
  </p:cSld>
  <p:clrMap bg1="lt1" tx1="dk1" bg2="lt2" tx2="dk2" accent1="accent1" accent2="accent2" accent3="accent3" accent4="accent4" accent5="accent5" accent6="accent6" hlink="hlink" folHlink="folHlink"/>
  <p:sldLayoutIdLst>
    <p:sldLayoutId id="2147484266" r:id="rId1"/>
    <p:sldLayoutId id="2147484267" r:id="rId2"/>
    <p:sldLayoutId id="2147484268" r:id="rId3"/>
    <p:sldLayoutId id="2147484269" r:id="rId4"/>
    <p:sldLayoutId id="2147484270" r:id="rId5"/>
    <p:sldLayoutId id="2147484271" r:id="rId6"/>
    <p:sldLayoutId id="2147484272" r:id="rId7"/>
    <p:sldLayoutId id="2147484273" r:id="rId8"/>
    <p:sldLayoutId id="2147484274" r:id="rId9"/>
    <p:sldLayoutId id="2147484275" r:id="rId10"/>
    <p:sldLayoutId id="2147484276"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https://luthar2.files.wordpress.com/2007/02/lak_guru_mularpattan.jpg?w=340&amp;h=214" TargetMode="External"/><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https://luthar2.files.wordpress.com/2007/02/lak_instructing.jpg?w=340&amp;h=278" TargetMode="External"/><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tif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A112A7-AF3F-466F-89AC-D4F09CD54511}"/>
              </a:ext>
            </a:extLst>
          </p:cNvPr>
          <p:cNvPicPr>
            <a:picLocks noChangeAspect="1"/>
          </p:cNvPicPr>
          <p:nvPr/>
        </p:nvPicPr>
        <p:blipFill rotWithShape="1">
          <a:blip r:embed="rId3"/>
          <a:srcRect t="18140" b="25610"/>
          <a:stretch/>
        </p:blipFill>
        <p:spPr>
          <a:xfrm>
            <a:off x="0" y="0"/>
            <a:ext cx="12192031" cy="6857990"/>
          </a:xfrm>
          <a:prstGeom prst="rect">
            <a:avLst/>
          </a:prstGeom>
        </p:spPr>
      </p:pic>
      <p:sp>
        <p:nvSpPr>
          <p:cNvPr id="6" name="TextBox 5">
            <a:extLst>
              <a:ext uri="{FF2B5EF4-FFF2-40B4-BE49-F238E27FC236}">
                <a16:creationId xmlns:a16="http://schemas.microsoft.com/office/drawing/2014/main" id="{50818CDE-2572-C14C-A40C-7A6D4F3BF0F0}"/>
              </a:ext>
            </a:extLst>
          </p:cNvPr>
          <p:cNvSpPr txBox="1"/>
          <p:nvPr/>
        </p:nvSpPr>
        <p:spPr>
          <a:xfrm>
            <a:off x="7167732" y="4833300"/>
            <a:ext cx="5112774" cy="1569660"/>
          </a:xfrm>
          <a:prstGeom prst="rect">
            <a:avLst/>
          </a:prstGeom>
          <a:noFill/>
        </p:spPr>
        <p:txBody>
          <a:bodyPr wrap="square" rtlCol="0">
            <a:spAutoFit/>
          </a:bodyPr>
          <a:lstStyle/>
          <a:p>
            <a:r>
              <a:rPr lang="en-US" sz="2400" i="1" dirty="0">
                <a:solidFill>
                  <a:schemeClr val="bg1"/>
                </a:solidFill>
              </a:rPr>
              <a:t>In Jnana yoga, the mind is used to inquire into its own nature and to transcend its identification with thoughts and ego</a:t>
            </a:r>
            <a:r>
              <a:rPr lang="en-US" sz="2400" dirty="0">
                <a:solidFill>
                  <a:schemeClr val="bg1"/>
                </a:solidFill>
              </a:rPr>
              <a:t>.</a:t>
            </a:r>
          </a:p>
        </p:txBody>
      </p:sp>
      <p:sp>
        <p:nvSpPr>
          <p:cNvPr id="5" name="TextBox 4">
            <a:extLst>
              <a:ext uri="{FF2B5EF4-FFF2-40B4-BE49-F238E27FC236}">
                <a16:creationId xmlns:a16="http://schemas.microsoft.com/office/drawing/2014/main" id="{404E25EA-55D6-8944-9F7C-3978AAB6CC4F}"/>
              </a:ext>
            </a:extLst>
          </p:cNvPr>
          <p:cNvSpPr txBox="1"/>
          <p:nvPr/>
        </p:nvSpPr>
        <p:spPr>
          <a:xfrm>
            <a:off x="206805" y="455040"/>
            <a:ext cx="7049402" cy="3662541"/>
          </a:xfrm>
          <a:prstGeom prst="rect">
            <a:avLst/>
          </a:prstGeom>
          <a:noFill/>
        </p:spPr>
        <p:txBody>
          <a:bodyPr wrap="square" rtlCol="0">
            <a:spAutoFit/>
          </a:bodyPr>
          <a:lstStyle/>
          <a:p>
            <a:r>
              <a:rPr lang="en-US" sz="2400" dirty="0">
                <a:solidFill>
                  <a:srgbClr val="1344C0"/>
                </a:solidFill>
              </a:rPr>
              <a:t>“Before the world was, consciousness was. </a:t>
            </a:r>
          </a:p>
          <a:p>
            <a:r>
              <a:rPr lang="en-US" sz="2400" dirty="0">
                <a:solidFill>
                  <a:srgbClr val="1344C0"/>
                </a:solidFill>
              </a:rPr>
              <a:t>In consciousness it comes into being, in consciousness it lasts and into pure consciousness it dissolves. </a:t>
            </a:r>
          </a:p>
          <a:p>
            <a:r>
              <a:rPr lang="en-US" sz="2400" dirty="0">
                <a:solidFill>
                  <a:srgbClr val="1344C0"/>
                </a:solidFill>
              </a:rPr>
              <a:t>At the root of everything, is the feeling 'I am’."				                           		</a:t>
            </a:r>
          </a:p>
          <a:p>
            <a:r>
              <a:rPr lang="en-US" sz="4000" dirty="0">
                <a:solidFill>
                  <a:srgbClr val="1344C0"/>
                </a:solidFill>
              </a:rPr>
              <a:t>Sri </a:t>
            </a:r>
            <a:r>
              <a:rPr lang="en-US" sz="4000" dirty="0" err="1">
                <a:solidFill>
                  <a:srgbClr val="1344C0"/>
                </a:solidFill>
              </a:rPr>
              <a:t>Nisargadatta</a:t>
            </a:r>
            <a:r>
              <a:rPr lang="en-US" sz="4000" dirty="0">
                <a:solidFill>
                  <a:srgbClr val="1344C0"/>
                </a:solidFill>
              </a:rPr>
              <a:t> Maharaj</a:t>
            </a:r>
          </a:p>
          <a:p>
            <a:r>
              <a:rPr lang="en-US" sz="2400" dirty="0">
                <a:solidFill>
                  <a:srgbClr val="1344C0"/>
                </a:solidFill>
              </a:rPr>
              <a:t>Jnana guru</a:t>
            </a:r>
          </a:p>
          <a:p>
            <a:r>
              <a:rPr lang="en-US" sz="2400" dirty="0">
                <a:solidFill>
                  <a:srgbClr val="1344C0"/>
                </a:solidFill>
              </a:rPr>
              <a:t>1897-1981</a:t>
            </a:r>
          </a:p>
          <a:p>
            <a:r>
              <a:rPr lang="en-US" sz="2400" dirty="0">
                <a:solidFill>
                  <a:srgbClr val="1344C0"/>
                </a:solidFill>
              </a:rPr>
              <a:t>Bombay</a:t>
            </a:r>
          </a:p>
        </p:txBody>
      </p:sp>
    </p:spTree>
    <p:extLst>
      <p:ext uri="{BB962C8B-B14F-4D97-AF65-F5344CB8AC3E}">
        <p14:creationId xmlns:p14="http://schemas.microsoft.com/office/powerpoint/2010/main" val="3010028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2880AA-6E4A-6C47-8C88-C06447FFAF3C}"/>
              </a:ext>
            </a:extLst>
          </p:cNvPr>
          <p:cNvPicPr>
            <a:picLocks noChangeAspect="1"/>
          </p:cNvPicPr>
          <p:nvPr/>
        </p:nvPicPr>
        <p:blipFill rotWithShape="1">
          <a:blip r:embed="rId2"/>
          <a:srcRect r="-2" b="5617"/>
          <a:stretch/>
        </p:blipFill>
        <p:spPr>
          <a:xfrm>
            <a:off x="321724" y="321732"/>
            <a:ext cx="5728548" cy="6214533"/>
          </a:xfrm>
          <a:prstGeom prst="rect">
            <a:avLst/>
          </a:prstGeom>
        </p:spPr>
      </p:pic>
      <p:pic>
        <p:nvPicPr>
          <p:cNvPr id="4" name="Picture 3">
            <a:extLst>
              <a:ext uri="{FF2B5EF4-FFF2-40B4-BE49-F238E27FC236}">
                <a16:creationId xmlns:a16="http://schemas.microsoft.com/office/drawing/2014/main" id="{B8262865-7FDE-C640-8929-8754112F11AB}"/>
              </a:ext>
            </a:extLst>
          </p:cNvPr>
          <p:cNvPicPr>
            <a:picLocks noChangeAspect="1"/>
          </p:cNvPicPr>
          <p:nvPr/>
        </p:nvPicPr>
        <p:blipFill rotWithShape="1">
          <a:blip r:embed="rId3"/>
          <a:srcRect t="14793" r="-2" b="14420"/>
          <a:stretch/>
        </p:blipFill>
        <p:spPr>
          <a:xfrm>
            <a:off x="6141728" y="321732"/>
            <a:ext cx="5728547" cy="6214533"/>
          </a:xfrm>
          <a:prstGeom prst="rect">
            <a:avLst/>
          </a:prstGeom>
        </p:spPr>
      </p:pic>
    </p:spTree>
    <p:extLst>
      <p:ext uri="{BB962C8B-B14F-4D97-AF65-F5344CB8AC3E}">
        <p14:creationId xmlns:p14="http://schemas.microsoft.com/office/powerpoint/2010/main" val="4847577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pic>
        <p:nvPicPr>
          <p:cNvPr id="2049" name="Picture 6" descr="A person sitting on a table&#10;&#10;Description automatically generated">
            <a:extLst>
              <a:ext uri="{FF2B5EF4-FFF2-40B4-BE49-F238E27FC236}">
                <a16:creationId xmlns:a16="http://schemas.microsoft.com/office/drawing/2014/main" id="{D3375FB3-6676-264E-ADD5-31AF78E3F233}"/>
              </a:ext>
            </a:extLst>
          </p:cNvPr>
          <p:cNvPicPr>
            <a:picLocks noChangeAspect="1" noChangeArrowheads="1"/>
          </p:cNvPicPr>
          <p:nvPr/>
        </p:nvPicPr>
        <p:blipFill rotWithShape="1">
          <a:blip r:embed="rId2" r:link="rId3">
            <a:extLst>
              <a:ext uri="{28A0092B-C50C-407E-A947-70E740481C1C}">
                <a14:useLocalDpi xmlns:a14="http://schemas.microsoft.com/office/drawing/2010/main" val="0"/>
              </a:ext>
            </a:extLst>
          </a:blip>
          <a:srcRect l="1796" t="10962" r="3105" b="10631"/>
          <a:stretch>
            <a:fillRect/>
          </a:stretch>
        </p:blipFill>
        <p:spPr bwMode="auto">
          <a:xfrm>
            <a:off x="298704" y="420624"/>
            <a:ext cx="11594592" cy="60167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DD8E22D1-6A50-4C4A-ABAC-8F8851CA5120}"/>
              </a:ext>
            </a:extLst>
          </p:cNvPr>
          <p:cNvSpPr>
            <a:spLocks noChangeArrowheads="1"/>
          </p:cNvSpPr>
          <p:nvPr/>
        </p:nvSpPr>
        <p:spPr bwMode="auto">
          <a:xfrm>
            <a:off x="9059091" y="55734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9364419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073" name="Picture 4" descr="A person sitting on a table&#10;&#10;Description automatically generated">
            <a:extLst>
              <a:ext uri="{FF2B5EF4-FFF2-40B4-BE49-F238E27FC236}">
                <a16:creationId xmlns:a16="http://schemas.microsoft.com/office/drawing/2014/main" id="{BBA9B8F4-BE87-6548-8793-A8DF749CD791}"/>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tretch>
            <a:fillRect/>
          </a:stretch>
        </p:blipFill>
        <p:spPr bwMode="auto">
          <a:xfrm>
            <a:off x="2681880" y="510500"/>
            <a:ext cx="7138775" cy="58369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ADA6FFC1-148D-0F47-BCCE-7D5F8D366074}"/>
              </a:ext>
            </a:extLst>
          </p:cNvPr>
          <p:cNvSpPr>
            <a:spLocks noChangeArrowheads="1"/>
          </p:cNvSpPr>
          <p:nvPr/>
        </p:nvSpPr>
        <p:spPr bwMode="auto">
          <a:xfrm>
            <a:off x="3065929" y="215152"/>
            <a:ext cx="17299926" cy="74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4605521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A82B6E-4005-114C-AB09-9BE604D5E26C}"/>
              </a:ext>
            </a:extLst>
          </p:cNvPr>
          <p:cNvPicPr>
            <a:picLocks noChangeAspect="1"/>
          </p:cNvPicPr>
          <p:nvPr/>
        </p:nvPicPr>
        <p:blipFill rotWithShape="1">
          <a:blip r:embed="rId2"/>
          <a:srcRect b="7258"/>
          <a:stretch/>
        </p:blipFill>
        <p:spPr>
          <a:xfrm>
            <a:off x="2688337" y="24150"/>
            <a:ext cx="7342632" cy="6809699"/>
          </a:xfrm>
          <a:prstGeom prst="rect">
            <a:avLst/>
          </a:prstGeom>
        </p:spPr>
      </p:pic>
    </p:spTree>
    <p:extLst>
      <p:ext uri="{BB962C8B-B14F-4D97-AF65-F5344CB8AC3E}">
        <p14:creationId xmlns:p14="http://schemas.microsoft.com/office/powerpoint/2010/main" val="1781566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889358-AD64-1549-98BB-5CDF4AC50EE6}"/>
              </a:ext>
            </a:extLst>
          </p:cNvPr>
          <p:cNvPicPr>
            <a:picLocks noChangeAspect="1"/>
          </p:cNvPicPr>
          <p:nvPr/>
        </p:nvPicPr>
        <p:blipFill>
          <a:blip r:embed="rId2"/>
          <a:stretch>
            <a:fillRect/>
          </a:stretch>
        </p:blipFill>
        <p:spPr>
          <a:xfrm>
            <a:off x="634180" y="575188"/>
            <a:ext cx="7419550" cy="5249332"/>
          </a:xfrm>
          <a:prstGeom prst="rect">
            <a:avLst/>
          </a:prstGeom>
        </p:spPr>
      </p:pic>
    </p:spTree>
    <p:extLst>
      <p:ext uri="{BB962C8B-B14F-4D97-AF65-F5344CB8AC3E}">
        <p14:creationId xmlns:p14="http://schemas.microsoft.com/office/powerpoint/2010/main" val="10857606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with incense">
            <a:extLst>
              <a:ext uri="{FF2B5EF4-FFF2-40B4-BE49-F238E27FC236}">
                <a16:creationId xmlns:a16="http://schemas.microsoft.com/office/drawing/2014/main" id="{F78BF79D-5E11-E245-BFF3-330620EA991E}"/>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2322576" y="740664"/>
            <a:ext cx="7900416" cy="5376672"/>
          </a:xfrm>
          <a:prstGeom prst="rect">
            <a:avLst/>
          </a:prstGeom>
          <a:noFill/>
        </p:spPr>
      </p:pic>
    </p:spTree>
    <p:extLst>
      <p:ext uri="{BB962C8B-B14F-4D97-AF65-F5344CB8AC3E}">
        <p14:creationId xmlns:p14="http://schemas.microsoft.com/office/powerpoint/2010/main" val="3159824547"/>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2D82D1-6C58-0E49-96FE-27428E68E462}"/>
              </a:ext>
            </a:extLst>
          </p:cNvPr>
          <p:cNvPicPr>
            <a:picLocks noChangeAspect="1"/>
          </p:cNvPicPr>
          <p:nvPr/>
        </p:nvPicPr>
        <p:blipFill rotWithShape="1">
          <a:blip r:embed="rId2"/>
          <a:srcRect t="41031" b="16781"/>
          <a:stretch/>
        </p:blipFill>
        <p:spPr>
          <a:xfrm>
            <a:off x="20" y="10"/>
            <a:ext cx="12191980" cy="6857990"/>
          </a:xfrm>
          <a:prstGeom prst="rect">
            <a:avLst/>
          </a:prstGeom>
        </p:spPr>
      </p:pic>
    </p:spTree>
    <p:extLst>
      <p:ext uri="{BB962C8B-B14F-4D97-AF65-F5344CB8AC3E}">
        <p14:creationId xmlns:p14="http://schemas.microsoft.com/office/powerpoint/2010/main" val="13330226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15CC39-E0A0-9B41-B08C-A9F85A0EC511}"/>
              </a:ext>
            </a:extLst>
          </p:cNvPr>
          <p:cNvPicPr>
            <a:picLocks noChangeAspect="1"/>
          </p:cNvPicPr>
          <p:nvPr/>
        </p:nvPicPr>
        <p:blipFill rotWithShape="1">
          <a:blip r:embed="rId2"/>
          <a:srcRect l="10010" r="30928"/>
          <a:stretch/>
        </p:blipFill>
        <p:spPr>
          <a:xfrm>
            <a:off x="643464" y="643467"/>
            <a:ext cx="5372100" cy="5571066"/>
          </a:xfrm>
          <a:prstGeom prst="rect">
            <a:avLst/>
          </a:prstGeom>
        </p:spPr>
      </p:pic>
      <p:pic>
        <p:nvPicPr>
          <p:cNvPr id="4" name="Picture 3">
            <a:extLst>
              <a:ext uri="{FF2B5EF4-FFF2-40B4-BE49-F238E27FC236}">
                <a16:creationId xmlns:a16="http://schemas.microsoft.com/office/drawing/2014/main" id="{CD151C76-191E-5646-B175-2B6CFBA8A8CA}"/>
              </a:ext>
            </a:extLst>
          </p:cNvPr>
          <p:cNvPicPr>
            <a:picLocks noChangeAspect="1"/>
          </p:cNvPicPr>
          <p:nvPr/>
        </p:nvPicPr>
        <p:blipFill rotWithShape="1">
          <a:blip r:embed="rId3"/>
          <a:srcRect l="13429" r="16778" b="2"/>
          <a:stretch/>
        </p:blipFill>
        <p:spPr>
          <a:xfrm>
            <a:off x="6176437" y="653423"/>
            <a:ext cx="5372099" cy="5561110"/>
          </a:xfrm>
          <a:prstGeom prst="rect">
            <a:avLst/>
          </a:prstGeom>
        </p:spPr>
      </p:pic>
    </p:spTree>
    <p:extLst>
      <p:ext uri="{BB962C8B-B14F-4D97-AF65-F5344CB8AC3E}">
        <p14:creationId xmlns:p14="http://schemas.microsoft.com/office/powerpoint/2010/main" val="2311932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1E6057-2DA1-7A45-A02F-1E14F05A387C}"/>
              </a:ext>
            </a:extLst>
          </p:cNvPr>
          <p:cNvPicPr>
            <a:picLocks noChangeAspect="1"/>
          </p:cNvPicPr>
          <p:nvPr/>
        </p:nvPicPr>
        <p:blipFill rotWithShape="1">
          <a:blip r:embed="rId2"/>
          <a:srcRect/>
          <a:stretch/>
        </p:blipFill>
        <p:spPr>
          <a:xfrm>
            <a:off x="2276162" y="444547"/>
            <a:ext cx="2849586" cy="2849586"/>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5" name="Picture 4">
            <a:extLst>
              <a:ext uri="{FF2B5EF4-FFF2-40B4-BE49-F238E27FC236}">
                <a16:creationId xmlns:a16="http://schemas.microsoft.com/office/drawing/2014/main" id="{EE2775A8-7ABE-FB48-8DC9-BD896D8E9441}"/>
              </a:ext>
            </a:extLst>
          </p:cNvPr>
          <p:cNvPicPr>
            <a:picLocks noChangeAspect="1"/>
          </p:cNvPicPr>
          <p:nvPr/>
        </p:nvPicPr>
        <p:blipFill rotWithShape="1">
          <a:blip r:embed="rId3"/>
          <a:srcRect l="17913" r="22638" b="2"/>
          <a:stretch/>
        </p:blipFill>
        <p:spPr>
          <a:xfrm>
            <a:off x="7066254" y="444547"/>
            <a:ext cx="2849586" cy="2849586"/>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sp>
        <p:nvSpPr>
          <p:cNvPr id="7" name="TextBox 6">
            <a:extLst>
              <a:ext uri="{FF2B5EF4-FFF2-40B4-BE49-F238E27FC236}">
                <a16:creationId xmlns:a16="http://schemas.microsoft.com/office/drawing/2014/main" id="{22E1DF41-BD15-C54F-83AE-825734E963C2}"/>
              </a:ext>
            </a:extLst>
          </p:cNvPr>
          <p:cNvSpPr txBox="1"/>
          <p:nvPr/>
        </p:nvSpPr>
        <p:spPr>
          <a:xfrm>
            <a:off x="1867942" y="3429000"/>
            <a:ext cx="2161690" cy="369332"/>
          </a:xfrm>
          <a:prstGeom prst="rect">
            <a:avLst/>
          </a:prstGeom>
          <a:noFill/>
        </p:spPr>
        <p:txBody>
          <a:bodyPr wrap="square" rtlCol="0">
            <a:spAutoFit/>
          </a:bodyPr>
          <a:lstStyle/>
          <a:p>
            <a:r>
              <a:rPr lang="en-US" dirty="0"/>
              <a:t>David Goodman</a:t>
            </a:r>
          </a:p>
        </p:txBody>
      </p:sp>
      <p:sp>
        <p:nvSpPr>
          <p:cNvPr id="9" name="TextBox 8">
            <a:extLst>
              <a:ext uri="{FF2B5EF4-FFF2-40B4-BE49-F238E27FC236}">
                <a16:creationId xmlns:a16="http://schemas.microsoft.com/office/drawing/2014/main" id="{D3B3EA9E-1403-0C4B-9457-160E6792D243}"/>
              </a:ext>
            </a:extLst>
          </p:cNvPr>
          <p:cNvSpPr txBox="1"/>
          <p:nvPr/>
        </p:nvSpPr>
        <p:spPr>
          <a:xfrm>
            <a:off x="8162370" y="3389850"/>
            <a:ext cx="2310063" cy="369332"/>
          </a:xfrm>
          <a:prstGeom prst="rect">
            <a:avLst/>
          </a:prstGeom>
          <a:noFill/>
        </p:spPr>
        <p:txBody>
          <a:bodyPr wrap="square" rtlCol="0">
            <a:spAutoFit/>
          </a:bodyPr>
          <a:lstStyle/>
          <a:p>
            <a:r>
              <a:rPr lang="en-US" dirty="0"/>
              <a:t>Maurice </a:t>
            </a:r>
            <a:r>
              <a:rPr lang="en-US" dirty="0" err="1"/>
              <a:t>Frydman</a:t>
            </a:r>
            <a:endParaRPr lang="en-US" dirty="0"/>
          </a:p>
        </p:txBody>
      </p:sp>
      <p:sp>
        <p:nvSpPr>
          <p:cNvPr id="3" name="Rectangle 2">
            <a:extLst>
              <a:ext uri="{FF2B5EF4-FFF2-40B4-BE49-F238E27FC236}">
                <a16:creationId xmlns:a16="http://schemas.microsoft.com/office/drawing/2014/main" id="{C824E269-0431-664E-A58D-E32ADEFFC94C}"/>
              </a:ext>
            </a:extLst>
          </p:cNvPr>
          <p:cNvSpPr/>
          <p:nvPr/>
        </p:nvSpPr>
        <p:spPr>
          <a:xfrm>
            <a:off x="1317516" y="4490325"/>
            <a:ext cx="9940412" cy="2084481"/>
          </a:xfrm>
          <a:prstGeom prst="rect">
            <a:avLst/>
          </a:prstGeom>
        </p:spPr>
        <p:txBody>
          <a:bodyPr wrap="square">
            <a:spAutoFit/>
          </a:bodyPr>
          <a:lstStyle/>
          <a:p>
            <a:pPr>
              <a:lnSpc>
                <a:spcPct val="107000"/>
              </a:lnSpc>
              <a:spcAft>
                <a:spcPts val="800"/>
              </a:spcAft>
            </a:pPr>
            <a:r>
              <a:rPr lang="en-US" sz="2200" dirty="0">
                <a:latin typeface="Times New Roman" panose="02020603050405020304" pitchFamily="18" charset="0"/>
                <a:ea typeface="Times New Roman" panose="02020603050405020304" pitchFamily="18" charset="0"/>
              </a:rPr>
              <a:t>You have tasted so many things -- all came to naught. Only the sense 'I am' persisted -- unchanged. </a:t>
            </a:r>
          </a:p>
          <a:p>
            <a:pPr>
              <a:lnSpc>
                <a:spcPct val="107000"/>
              </a:lnSpc>
              <a:spcAft>
                <a:spcPts val="800"/>
              </a:spcAft>
            </a:pPr>
            <a:r>
              <a:rPr lang="en-US" sz="2200" dirty="0">
                <a:latin typeface="Times New Roman" panose="02020603050405020304" pitchFamily="18" charset="0"/>
                <a:ea typeface="Times New Roman" panose="02020603050405020304" pitchFamily="18" charset="0"/>
                <a:cs typeface="Times New Roman" panose="02020603050405020304" pitchFamily="18" charset="0"/>
              </a:rPr>
              <a:t>Go back to that state of pure being, where the 'I am' is still in its purity before it got contaminated with 'this I am' or 'that I am’.</a:t>
            </a:r>
          </a:p>
          <a:p>
            <a:pPr>
              <a:lnSpc>
                <a:spcPct val="107000"/>
              </a:lnSpc>
              <a:spcAft>
                <a:spcPts val="800"/>
              </a:spcAft>
            </a:pPr>
            <a:r>
              <a:rPr lang="en-US" sz="2200" dirty="0">
                <a:latin typeface="Times New Roman" panose="02020603050405020304" pitchFamily="18" charset="0"/>
                <a:ea typeface="Times New Roman" panose="02020603050405020304" pitchFamily="18" charset="0"/>
                <a:cs typeface="Times New Roman" panose="02020603050405020304" pitchFamily="18" charset="0"/>
              </a:rPr>
              <a:t>Your burden is of false self-identifications -- abandon them all.</a:t>
            </a:r>
            <a:r>
              <a:rPr lang="en-US" sz="2200" dirty="0">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12896401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573B22-12BB-B344-9CFE-CF5A5B985DE4}"/>
              </a:ext>
            </a:extLst>
          </p:cNvPr>
          <p:cNvPicPr>
            <a:picLocks noChangeAspect="1"/>
          </p:cNvPicPr>
          <p:nvPr/>
        </p:nvPicPr>
        <p:blipFill>
          <a:blip r:embed="rId2"/>
          <a:stretch>
            <a:fillRect/>
          </a:stretch>
        </p:blipFill>
        <p:spPr>
          <a:xfrm>
            <a:off x="860885" y="0"/>
            <a:ext cx="10470228" cy="6858000"/>
          </a:xfrm>
          <a:prstGeom prst="rect">
            <a:avLst/>
          </a:prstGeom>
        </p:spPr>
      </p:pic>
    </p:spTree>
    <p:extLst>
      <p:ext uri="{BB962C8B-B14F-4D97-AF65-F5344CB8AC3E}">
        <p14:creationId xmlns:p14="http://schemas.microsoft.com/office/powerpoint/2010/main" val="3747360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0434C6-77D4-7C49-BAEB-CFB3117914AF}"/>
              </a:ext>
            </a:extLst>
          </p:cNvPr>
          <p:cNvPicPr>
            <a:picLocks noChangeAspect="1"/>
          </p:cNvPicPr>
          <p:nvPr/>
        </p:nvPicPr>
        <p:blipFill>
          <a:blip r:embed="rId2"/>
          <a:stretch>
            <a:fillRect/>
          </a:stretch>
        </p:blipFill>
        <p:spPr>
          <a:xfrm>
            <a:off x="3992519" y="0"/>
            <a:ext cx="3725847" cy="5602778"/>
          </a:xfrm>
          <a:prstGeom prst="rect">
            <a:avLst/>
          </a:prstGeom>
        </p:spPr>
      </p:pic>
      <p:sp>
        <p:nvSpPr>
          <p:cNvPr id="3" name="Rectangle 2">
            <a:extLst>
              <a:ext uri="{FF2B5EF4-FFF2-40B4-BE49-F238E27FC236}">
                <a16:creationId xmlns:a16="http://schemas.microsoft.com/office/drawing/2014/main" id="{4DC551D2-2AE5-1744-A60C-7991014A8C30}"/>
              </a:ext>
            </a:extLst>
          </p:cNvPr>
          <p:cNvSpPr/>
          <p:nvPr/>
        </p:nvSpPr>
        <p:spPr>
          <a:xfrm>
            <a:off x="1086677" y="5895579"/>
            <a:ext cx="10567767" cy="769441"/>
          </a:xfrm>
          <a:prstGeom prst="rect">
            <a:avLst/>
          </a:prstGeom>
        </p:spPr>
        <p:txBody>
          <a:bodyPr wrap="square">
            <a:spAutoFit/>
          </a:bodyPr>
          <a:lstStyle/>
          <a:p>
            <a:r>
              <a:rPr lang="en-US" sz="2200" dirty="0">
                <a:latin typeface="Times New Roman" panose="02020603050405020304" pitchFamily="18" charset="0"/>
                <a:ea typeface="Times New Roman" panose="02020603050405020304" pitchFamily="18" charset="0"/>
                <a:cs typeface="Times New Roman" panose="02020603050405020304" pitchFamily="18" charset="0"/>
              </a:rPr>
              <a:t>All blessings come from within. Turn within.   'I am' you know. Be with it all the time you can spare, until you revert to it spontaneously. There is no simpler and easier way.</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28811193"/>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1EFD9D-0E8C-9142-A5B1-C23DA17405C7}"/>
              </a:ext>
            </a:extLst>
          </p:cNvPr>
          <p:cNvPicPr>
            <a:picLocks noChangeAspect="1"/>
          </p:cNvPicPr>
          <p:nvPr/>
        </p:nvPicPr>
        <p:blipFill rotWithShape="1">
          <a:blip r:embed="rId2"/>
          <a:srcRect t="32746" r="-1" b="20979"/>
          <a:stretch/>
        </p:blipFill>
        <p:spPr>
          <a:xfrm>
            <a:off x="838200" y="219456"/>
            <a:ext cx="9928860" cy="6634735"/>
          </a:xfrm>
          <a:prstGeom prst="rect">
            <a:avLst/>
          </a:prstGeom>
        </p:spPr>
      </p:pic>
      <p:pic>
        <p:nvPicPr>
          <p:cNvPr id="7" name="Picture 6">
            <a:extLst>
              <a:ext uri="{FF2B5EF4-FFF2-40B4-BE49-F238E27FC236}">
                <a16:creationId xmlns:a16="http://schemas.microsoft.com/office/drawing/2014/main" id="{CB607B98-7700-4DC9-8BE8-A876255F9C5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317045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4EBEFC-1CFB-E047-A800-7CE7F6CECABE}"/>
              </a:ext>
            </a:extLst>
          </p:cNvPr>
          <p:cNvPicPr>
            <a:picLocks noChangeAspect="1"/>
          </p:cNvPicPr>
          <p:nvPr/>
        </p:nvPicPr>
        <p:blipFill>
          <a:blip r:embed="rId2"/>
          <a:stretch>
            <a:fillRect/>
          </a:stretch>
        </p:blipFill>
        <p:spPr>
          <a:xfrm>
            <a:off x="5572645" y="643467"/>
            <a:ext cx="4470780" cy="5571066"/>
          </a:xfrm>
          <a:prstGeom prst="rect">
            <a:avLst/>
          </a:prstGeom>
        </p:spPr>
      </p:pic>
      <p:sp>
        <p:nvSpPr>
          <p:cNvPr id="9" name="TextBox 8">
            <a:extLst>
              <a:ext uri="{FF2B5EF4-FFF2-40B4-BE49-F238E27FC236}">
                <a16:creationId xmlns:a16="http://schemas.microsoft.com/office/drawing/2014/main" id="{F102AD8A-CF30-3841-AFDE-1C6472F93698}"/>
              </a:ext>
            </a:extLst>
          </p:cNvPr>
          <p:cNvSpPr txBox="1"/>
          <p:nvPr/>
        </p:nvSpPr>
        <p:spPr>
          <a:xfrm>
            <a:off x="839926" y="334923"/>
            <a:ext cx="4018227" cy="5632311"/>
          </a:xfrm>
          <a:prstGeom prst="rect">
            <a:avLst/>
          </a:prstGeom>
          <a:noFill/>
        </p:spPr>
        <p:txBody>
          <a:bodyPr wrap="square" rtlCol="0">
            <a:spAutoFit/>
          </a:bodyPr>
          <a:lstStyle/>
          <a:p>
            <a:endParaRPr lang="en-US" sz="2400" dirty="0"/>
          </a:p>
          <a:p>
            <a:r>
              <a:rPr lang="en-US" sz="2400" dirty="0"/>
              <a:t>Words betray their hollowness. The real cannot be described, it must be experienced. But what the words try to convey is the highest truth. </a:t>
            </a:r>
          </a:p>
          <a:p>
            <a:endParaRPr lang="en-US" sz="2400" dirty="0"/>
          </a:p>
          <a:p>
            <a:r>
              <a:rPr lang="en-US" sz="2400" dirty="0"/>
              <a:t>All is one, however much we quibble. </a:t>
            </a:r>
          </a:p>
          <a:p>
            <a:endParaRPr lang="en-US" sz="2400" dirty="0"/>
          </a:p>
          <a:p>
            <a:r>
              <a:rPr lang="en-US" sz="2400" dirty="0"/>
              <a:t>And all is done to please the one source and goal of every desire, whom we all know as the 'I am'.</a:t>
            </a:r>
          </a:p>
        </p:txBody>
      </p:sp>
    </p:spTree>
    <p:extLst>
      <p:ext uri="{BB962C8B-B14F-4D97-AF65-F5344CB8AC3E}">
        <p14:creationId xmlns:p14="http://schemas.microsoft.com/office/powerpoint/2010/main" val="31744518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person looking at the camera&#10;&#10;Description automatically generated">
            <a:extLst>
              <a:ext uri="{FF2B5EF4-FFF2-40B4-BE49-F238E27FC236}">
                <a16:creationId xmlns:a16="http://schemas.microsoft.com/office/drawing/2014/main" id="{F32D998A-AD44-CC43-8B52-8050F8F9C541}"/>
              </a:ext>
            </a:extLst>
          </p:cNvPr>
          <p:cNvPicPr>
            <a:picLocks noChangeAspect="1"/>
          </p:cNvPicPr>
          <p:nvPr/>
        </p:nvPicPr>
        <p:blipFill rotWithShape="1">
          <a:blip r:embed="rId2"/>
          <a:srcRect t="20866" r="-1" b="28866"/>
          <a:stretch/>
        </p:blipFill>
        <p:spPr>
          <a:xfrm>
            <a:off x="2327148" y="10"/>
            <a:ext cx="7537703" cy="6857990"/>
          </a:xfrm>
          <a:prstGeom prst="rect">
            <a:avLst/>
          </a:prstGeom>
        </p:spPr>
      </p:pic>
    </p:spTree>
    <p:extLst>
      <p:ext uri="{BB962C8B-B14F-4D97-AF65-F5344CB8AC3E}">
        <p14:creationId xmlns:p14="http://schemas.microsoft.com/office/powerpoint/2010/main" val="1652256052"/>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AEBE4"/>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B707FF-6A97-A049-931D-77FA57B8F7A7}"/>
              </a:ext>
            </a:extLst>
          </p:cNvPr>
          <p:cNvSpPr>
            <a:spLocks noGrp="1"/>
          </p:cNvSpPr>
          <p:nvPr>
            <p:ph idx="1"/>
          </p:nvPr>
        </p:nvSpPr>
        <p:spPr>
          <a:xfrm>
            <a:off x="538371" y="247182"/>
            <a:ext cx="11115258" cy="3997828"/>
          </a:xfrm>
        </p:spPr>
        <p:txBody>
          <a:bodyPr>
            <a:noAutofit/>
          </a:bodyPr>
          <a:lstStyle/>
          <a:p>
            <a:r>
              <a:rPr lang="en-US" sz="2400" dirty="0"/>
              <a:t>Establish yourself firmly in the awareness of 'I am'. This is the beginning and also the end of all </a:t>
            </a:r>
            <a:r>
              <a:rPr lang="en-US" sz="2400" dirty="0" err="1"/>
              <a:t>endeavour</a:t>
            </a:r>
            <a:r>
              <a:rPr lang="en-US" sz="2400" dirty="0"/>
              <a:t>.</a:t>
            </a:r>
          </a:p>
          <a:p>
            <a:pPr marL="0" indent="0">
              <a:buNone/>
            </a:pPr>
            <a:endParaRPr lang="en-US" sz="2400" dirty="0"/>
          </a:p>
          <a:p>
            <a:r>
              <a:rPr lang="en-US" sz="2400" dirty="0"/>
              <a:t>Hold onto the sense of 'I am' to the exclusion of everything else. When thus the mind becomes completely silent, it shines with a new light and vibrates with new knowledge. It all comes spontaneously, You need only hold on to the 'I am’.</a:t>
            </a:r>
          </a:p>
          <a:p>
            <a:endParaRPr lang="en-US" sz="2400" dirty="0"/>
          </a:p>
          <a:p>
            <a:r>
              <a:rPr lang="en-US" sz="2400" dirty="0"/>
              <a:t>Refuse all thoughts except one: the thought 'I am'. The mind will rebel in the beginning, but with patience and perseverance it will yield and keep quiet. Once you are quiet, things will begin to happen spontaneously and quite naturally, without any interference on your part.</a:t>
            </a:r>
          </a:p>
          <a:p>
            <a:pPr marL="0" indent="0">
              <a:buNone/>
            </a:pPr>
            <a:endParaRPr lang="en-US" sz="2400" dirty="0"/>
          </a:p>
          <a:p>
            <a:r>
              <a:rPr lang="en-US" sz="2400" dirty="0"/>
              <a:t>Just keep in mind the feeling 'I am', merge in it, till your mind and feeling become one. By repeated attempts you will stumble on the right balance of attention and affection and your mind will be firmly established in the thought-feeling 'I am'. Whatever you think, say, or do, this sense of immutable and affectionate being remains as the ever-present background of the mind </a:t>
            </a:r>
          </a:p>
        </p:txBody>
      </p:sp>
    </p:spTree>
    <p:extLst>
      <p:ext uri="{BB962C8B-B14F-4D97-AF65-F5344CB8AC3E}">
        <p14:creationId xmlns:p14="http://schemas.microsoft.com/office/powerpoint/2010/main" val="2815953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AEBE4"/>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B2E743-6CF4-9F4B-872C-6E040226DB33}"/>
              </a:ext>
            </a:extLst>
          </p:cNvPr>
          <p:cNvSpPr txBox="1"/>
          <p:nvPr/>
        </p:nvSpPr>
        <p:spPr>
          <a:xfrm>
            <a:off x="2433484" y="335845"/>
            <a:ext cx="7698658" cy="6186309"/>
          </a:xfrm>
          <a:prstGeom prst="rect">
            <a:avLst/>
          </a:prstGeom>
          <a:noFill/>
        </p:spPr>
        <p:txBody>
          <a:bodyPr wrap="square" rtlCol="0">
            <a:spAutoFit/>
          </a:bodyPr>
          <a:lstStyle/>
          <a:p>
            <a:pPr marL="285750" indent="-285750">
              <a:buFont typeface="Arial" panose="020B0604020202020204" pitchFamily="34" charset="0"/>
              <a:buChar char="•"/>
            </a:pPr>
            <a:r>
              <a:rPr lang="en-US" sz="2400" dirty="0"/>
              <a:t>Maintain awareness of the internal Witness, of your sense of being, your consciousness, your “I am”</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Maintain awareness of the energy that animates your very atoms</a:t>
            </a:r>
          </a:p>
          <a:p>
            <a:endParaRPr lang="en-US" sz="2400" dirty="0"/>
          </a:p>
          <a:p>
            <a:pPr marL="285750" indent="-285750">
              <a:buFont typeface="Arial" panose="020B0604020202020204" pitchFamily="34" charset="0"/>
              <a:buChar char="•"/>
            </a:pPr>
            <a:r>
              <a:rPr lang="en-US" sz="2400" dirty="0"/>
              <a:t>Engage in metacognition. Observe your thoughts, follow them to their origin </a:t>
            </a:r>
          </a:p>
          <a:p>
            <a:endParaRPr lang="en-US" sz="2400" dirty="0"/>
          </a:p>
          <a:p>
            <a:pPr marL="285750" indent="-285750">
              <a:buFont typeface="Arial" panose="020B0604020202020204" pitchFamily="34" charset="0"/>
              <a:buChar char="•"/>
            </a:pPr>
            <a:r>
              <a:rPr lang="en-US" sz="2400" dirty="0"/>
              <a:t>Meditate to lessen the small ego’s grip on your identity</a:t>
            </a:r>
          </a:p>
          <a:p>
            <a:endParaRPr lang="en-US" sz="2400" dirty="0"/>
          </a:p>
          <a:p>
            <a:pPr marL="285750" indent="-285750">
              <a:buFont typeface="Arial" panose="020B0604020202020204" pitchFamily="34" charset="0"/>
              <a:buChar char="•"/>
            </a:pPr>
            <a:r>
              <a:rPr lang="en-US" sz="2400" dirty="0"/>
              <a:t>Practice dispassion or equanimity (no desires)</a:t>
            </a:r>
          </a:p>
          <a:p>
            <a:endParaRPr lang="en-US" sz="2400" dirty="0"/>
          </a:p>
          <a:p>
            <a:pPr marL="285750" indent="-285750">
              <a:buFont typeface="Arial" panose="020B0604020202020204" pitchFamily="34" charset="0"/>
              <a:buChar char="•"/>
            </a:pPr>
            <a:r>
              <a:rPr lang="en-US" sz="2400" dirty="0"/>
              <a:t>Stay in the present moment</a:t>
            </a:r>
          </a:p>
          <a:p>
            <a:endParaRPr lang="en-US" dirty="0"/>
          </a:p>
          <a:p>
            <a:pPr marL="285750" indent="-285750">
              <a:buFont typeface="Arial" panose="020B0604020202020204" pitchFamily="34" charset="0"/>
              <a:buChar char="•"/>
            </a:pPr>
            <a:r>
              <a:rPr lang="en-US" sz="2400" dirty="0"/>
              <a:t>Peace and communication will follow</a:t>
            </a:r>
          </a:p>
          <a:p>
            <a:endParaRPr lang="en-US" dirty="0"/>
          </a:p>
        </p:txBody>
      </p:sp>
    </p:spTree>
    <p:extLst>
      <p:ext uri="{BB962C8B-B14F-4D97-AF65-F5344CB8AC3E}">
        <p14:creationId xmlns:p14="http://schemas.microsoft.com/office/powerpoint/2010/main" val="2965746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3AEDFE-A3F2-384D-8BC4-3121D632A1CC}"/>
              </a:ext>
            </a:extLst>
          </p:cNvPr>
          <p:cNvSpPr/>
          <p:nvPr/>
        </p:nvSpPr>
        <p:spPr>
          <a:xfrm>
            <a:off x="627888" y="959134"/>
            <a:ext cx="10936224" cy="3970318"/>
          </a:xfrm>
          <a:prstGeom prst="rect">
            <a:avLst/>
          </a:prstGeom>
        </p:spPr>
        <p:txBody>
          <a:bodyPr wrap="square">
            <a:spAutoFit/>
          </a:bodyPr>
          <a:lstStyle/>
          <a:p>
            <a:endParaRPr lang="en-US" dirty="0"/>
          </a:p>
          <a:p>
            <a:r>
              <a:rPr lang="en-US" sz="2400" dirty="0"/>
              <a:t>In the immensity of consciousness a light appears, a tiny point that moves rapidly and traces shapes, thoughts and feelings, concepts and ideas, like a pen writing on paper. And the ink that leaves a trace is memory. </a:t>
            </a:r>
          </a:p>
          <a:p>
            <a:endParaRPr lang="en-US" sz="2400" dirty="0"/>
          </a:p>
          <a:p>
            <a:r>
              <a:rPr lang="en-US" sz="2400" dirty="0"/>
              <a:t>You are that tiny point of light and by your movement the world is ever re-created. Stop moving and there will be no world.</a:t>
            </a:r>
          </a:p>
          <a:p>
            <a:endParaRPr lang="en-US" sz="2400" dirty="0"/>
          </a:p>
          <a:p>
            <a:r>
              <a:rPr lang="en-US" sz="2400" dirty="0"/>
              <a:t>Look within and you will find that the point of light is the reflection of the immensity of light in the body, as the sense 'I am'. There is only light, all else appears.</a:t>
            </a:r>
          </a:p>
          <a:p>
            <a:endParaRPr lang="en-US" dirty="0"/>
          </a:p>
        </p:txBody>
      </p:sp>
    </p:spTree>
    <p:extLst>
      <p:ext uri="{BB962C8B-B14F-4D97-AF65-F5344CB8AC3E}">
        <p14:creationId xmlns:p14="http://schemas.microsoft.com/office/powerpoint/2010/main" val="1587705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8328B2-99B8-314E-8FE7-9565EAE2723E}"/>
              </a:ext>
            </a:extLst>
          </p:cNvPr>
          <p:cNvPicPr>
            <a:picLocks noChangeAspect="1"/>
          </p:cNvPicPr>
          <p:nvPr/>
        </p:nvPicPr>
        <p:blipFill>
          <a:blip r:embed="rId2"/>
          <a:stretch>
            <a:fillRect/>
          </a:stretch>
        </p:blipFill>
        <p:spPr>
          <a:xfrm>
            <a:off x="3511296" y="-25401"/>
            <a:ext cx="5175504" cy="6900672"/>
          </a:xfrm>
          <a:prstGeom prst="rect">
            <a:avLst/>
          </a:prstGeom>
        </p:spPr>
      </p:pic>
    </p:spTree>
    <p:extLst>
      <p:ext uri="{BB962C8B-B14F-4D97-AF65-F5344CB8AC3E}">
        <p14:creationId xmlns:p14="http://schemas.microsoft.com/office/powerpoint/2010/main" val="32370207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B9C24C5-9371-8645-BB5A-E98D0E5392C7}"/>
              </a:ext>
            </a:extLst>
          </p:cNvPr>
          <p:cNvPicPr>
            <a:picLocks noChangeAspect="1"/>
          </p:cNvPicPr>
          <p:nvPr/>
        </p:nvPicPr>
        <p:blipFill rotWithShape="1">
          <a:blip r:embed="rId2"/>
          <a:srcRect r="-1" b="27178"/>
          <a:stretch/>
        </p:blipFill>
        <p:spPr>
          <a:xfrm>
            <a:off x="2547912" y="804334"/>
            <a:ext cx="7096175" cy="5249332"/>
          </a:xfrm>
          <a:prstGeom prst="rect">
            <a:avLst/>
          </a:prstGeom>
        </p:spPr>
      </p:pic>
    </p:spTree>
    <p:extLst>
      <p:ext uri="{BB962C8B-B14F-4D97-AF65-F5344CB8AC3E}">
        <p14:creationId xmlns:p14="http://schemas.microsoft.com/office/powerpoint/2010/main" val="41329951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D08EEE-ECEE-6B45-A2F3-529B5BA5D8C6}"/>
              </a:ext>
            </a:extLst>
          </p:cNvPr>
          <p:cNvPicPr>
            <a:picLocks noChangeAspect="1"/>
          </p:cNvPicPr>
          <p:nvPr/>
        </p:nvPicPr>
        <p:blipFill>
          <a:blip r:embed="rId2">
            <a:duotone>
              <a:prstClr val="black"/>
              <a:prstClr val="white"/>
            </a:duotone>
          </a:blip>
          <a:stretch>
            <a:fillRect/>
          </a:stretch>
        </p:blipFill>
        <p:spPr>
          <a:xfrm>
            <a:off x="5447071" y="0"/>
            <a:ext cx="5080000" cy="6858000"/>
          </a:xfrm>
          <a:prstGeom prst="rect">
            <a:avLst/>
          </a:prstGeom>
        </p:spPr>
      </p:pic>
      <p:sp>
        <p:nvSpPr>
          <p:cNvPr id="3" name="Rectangle 2">
            <a:extLst>
              <a:ext uri="{FF2B5EF4-FFF2-40B4-BE49-F238E27FC236}">
                <a16:creationId xmlns:a16="http://schemas.microsoft.com/office/drawing/2014/main" id="{0B0C50E9-1C6B-E14B-8B09-B24728870F8B}"/>
              </a:ext>
            </a:extLst>
          </p:cNvPr>
          <p:cNvSpPr/>
          <p:nvPr/>
        </p:nvSpPr>
        <p:spPr>
          <a:xfrm>
            <a:off x="796413" y="5057539"/>
            <a:ext cx="4281948" cy="1261884"/>
          </a:xfrm>
          <a:prstGeom prst="rect">
            <a:avLst/>
          </a:prstGeom>
        </p:spPr>
        <p:txBody>
          <a:bodyPr wrap="square">
            <a:spAutoFit/>
          </a:bodyPr>
          <a:lstStyle/>
          <a:p>
            <a:pPr>
              <a:spcAft>
                <a:spcPts val="600"/>
              </a:spcAft>
            </a:pPr>
            <a:r>
              <a:rPr lang="en-US" dirty="0">
                <a:solidFill>
                  <a:srgbClr val="202122"/>
                </a:solidFill>
                <a:latin typeface="Arial" panose="020B0604020202020204" pitchFamily="34" charset="0"/>
              </a:rPr>
              <a:t> </a:t>
            </a:r>
            <a:r>
              <a:rPr lang="en-US" sz="2200" dirty="0" err="1">
                <a:latin typeface="Arial" panose="020B0604020202020204" pitchFamily="34" charset="0"/>
              </a:rPr>
              <a:t>Siddharameshwar</a:t>
            </a:r>
            <a:r>
              <a:rPr lang="en-US" sz="2200" dirty="0">
                <a:latin typeface="Arial" panose="020B0604020202020204" pitchFamily="34" charset="0"/>
              </a:rPr>
              <a:t> Maharaj </a:t>
            </a:r>
          </a:p>
          <a:p>
            <a:pPr>
              <a:spcAft>
                <a:spcPts val="600"/>
              </a:spcAft>
            </a:pPr>
            <a:r>
              <a:rPr lang="en-US" sz="2200" dirty="0">
                <a:latin typeface="Arial" panose="020B0604020202020204" pitchFamily="34" charset="0"/>
              </a:rPr>
              <a:t>     </a:t>
            </a:r>
            <a:r>
              <a:rPr lang="en-US" sz="2200" dirty="0" err="1">
                <a:latin typeface="Arial" panose="020B0604020202020204" pitchFamily="34" charset="0"/>
              </a:rPr>
              <a:t>Navnath</a:t>
            </a:r>
            <a:r>
              <a:rPr lang="en-US" sz="2200" dirty="0">
                <a:latin typeface="Arial" panose="020B0604020202020204" pitchFamily="34" charset="0"/>
              </a:rPr>
              <a:t> Sampradaya </a:t>
            </a:r>
          </a:p>
          <a:p>
            <a:pPr>
              <a:spcAft>
                <a:spcPts val="600"/>
              </a:spcAft>
            </a:pPr>
            <a:r>
              <a:rPr lang="en-US" sz="2200" dirty="0">
                <a:latin typeface="Arial" panose="020B0604020202020204" pitchFamily="34" charset="0"/>
              </a:rPr>
              <a:t>(lineage of the nine gurus)</a:t>
            </a:r>
            <a:endParaRPr lang="en-US" sz="2200" dirty="0"/>
          </a:p>
        </p:txBody>
      </p:sp>
    </p:spTree>
    <p:extLst>
      <p:ext uri="{BB962C8B-B14F-4D97-AF65-F5344CB8AC3E}">
        <p14:creationId xmlns:p14="http://schemas.microsoft.com/office/powerpoint/2010/main" val="11076284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8881A1-0C51-1141-BCBC-FA63484980A6}"/>
              </a:ext>
            </a:extLst>
          </p:cNvPr>
          <p:cNvPicPr>
            <a:picLocks noChangeAspect="1"/>
          </p:cNvPicPr>
          <p:nvPr/>
        </p:nvPicPr>
        <p:blipFill>
          <a:blip r:embed="rId2"/>
          <a:stretch>
            <a:fillRect/>
          </a:stretch>
        </p:blipFill>
        <p:spPr>
          <a:xfrm>
            <a:off x="951253" y="0"/>
            <a:ext cx="10289494" cy="6858000"/>
          </a:xfrm>
          <a:prstGeom prst="rect">
            <a:avLst/>
          </a:prstGeom>
        </p:spPr>
      </p:pic>
      <p:sp>
        <p:nvSpPr>
          <p:cNvPr id="10" name="TextBox 9">
            <a:extLst>
              <a:ext uri="{FF2B5EF4-FFF2-40B4-BE49-F238E27FC236}">
                <a16:creationId xmlns:a16="http://schemas.microsoft.com/office/drawing/2014/main" id="{75C19266-2A82-4B43-B576-3DE4E3907BF7}"/>
              </a:ext>
            </a:extLst>
          </p:cNvPr>
          <p:cNvSpPr txBox="1"/>
          <p:nvPr/>
        </p:nvSpPr>
        <p:spPr>
          <a:xfrm>
            <a:off x="386928" y="1351660"/>
            <a:ext cx="5709072" cy="2677656"/>
          </a:xfrm>
          <a:prstGeom prst="rect">
            <a:avLst/>
          </a:prstGeom>
          <a:noFill/>
        </p:spPr>
        <p:txBody>
          <a:bodyPr wrap="square" rtlCol="0">
            <a:spAutoFit/>
          </a:bodyPr>
          <a:lstStyle/>
          <a:p>
            <a:r>
              <a:rPr lang="en-US" sz="2400" dirty="0">
                <a:solidFill>
                  <a:schemeClr val="bg1"/>
                </a:solidFill>
              </a:rPr>
              <a:t>When I say 'I am', I do not mean a separate entity with a body as its nucleus.</a:t>
            </a:r>
          </a:p>
          <a:p>
            <a:endParaRPr lang="en-US" sz="2400" dirty="0">
              <a:solidFill>
                <a:schemeClr val="bg1"/>
              </a:solidFill>
            </a:endParaRPr>
          </a:p>
          <a:p>
            <a:r>
              <a:rPr lang="en-US" sz="2400" dirty="0">
                <a:solidFill>
                  <a:schemeClr val="bg1"/>
                </a:solidFill>
              </a:rPr>
              <a:t> I mean the totality of being, the ocean of consciousness, the entire universe of all that is and knows. I have nothing to desire for I am complete forever.</a:t>
            </a:r>
          </a:p>
        </p:txBody>
      </p:sp>
    </p:spTree>
    <p:extLst>
      <p:ext uri="{BB962C8B-B14F-4D97-AF65-F5344CB8AC3E}">
        <p14:creationId xmlns:p14="http://schemas.microsoft.com/office/powerpoint/2010/main" val="2497124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36D5DB-DC19-4446-95A3-BD61C3456D85}"/>
              </a:ext>
            </a:extLst>
          </p:cNvPr>
          <p:cNvPicPr>
            <a:picLocks noChangeAspect="1"/>
          </p:cNvPicPr>
          <p:nvPr/>
        </p:nvPicPr>
        <p:blipFill>
          <a:blip r:embed="rId2"/>
          <a:stretch>
            <a:fillRect/>
          </a:stretch>
        </p:blipFill>
        <p:spPr>
          <a:xfrm>
            <a:off x="3044236" y="219284"/>
            <a:ext cx="5816010" cy="6327819"/>
          </a:xfrm>
          <a:prstGeom prst="rect">
            <a:avLst/>
          </a:prstGeom>
        </p:spPr>
      </p:pic>
    </p:spTree>
    <p:extLst>
      <p:ext uri="{BB962C8B-B14F-4D97-AF65-F5344CB8AC3E}">
        <p14:creationId xmlns:p14="http://schemas.microsoft.com/office/powerpoint/2010/main" val="8692104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naked with towel">
            <a:extLst>
              <a:ext uri="{FF2B5EF4-FFF2-40B4-BE49-F238E27FC236}">
                <a16:creationId xmlns:a16="http://schemas.microsoft.com/office/drawing/2014/main" id="{F6E202AC-2D78-B445-8701-652D68318109}"/>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3738736" y="779916"/>
            <a:ext cx="4391137" cy="5292021"/>
          </a:xfrm>
          <a:prstGeom prst="rect">
            <a:avLst/>
          </a:prstGeom>
          <a:noFill/>
        </p:spPr>
      </p:pic>
      <p:cxnSp>
        <p:nvCxnSpPr>
          <p:cNvPr id="7" name="Straight Connector 6">
            <a:extLst>
              <a:ext uri="{FF2B5EF4-FFF2-40B4-BE49-F238E27FC236}">
                <a16:creationId xmlns:a16="http://schemas.microsoft.com/office/drawing/2014/main" id="{E12350F3-DB83-413A-980B-1CEB924986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453265" y="1570814"/>
            <a:ext cx="0" cy="3710227"/>
          </a:xfrm>
          <a:prstGeom prst="line">
            <a:avLst/>
          </a:prstGeom>
          <a:ln w="19050">
            <a:solidFill>
              <a:srgbClr val="FC937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93053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934</TotalTime>
  <Words>693</Words>
  <Application>Microsoft Macintosh PowerPoint</Application>
  <PresentationFormat>Widescreen</PresentationFormat>
  <Paragraphs>53</Paragraphs>
  <Slides>24</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Ryan NeuCollins</dc:creator>
  <cp:lastModifiedBy>Ryan NeuCollins</cp:lastModifiedBy>
  <cp:revision>12</cp:revision>
  <dcterms:created xsi:type="dcterms:W3CDTF">2020-06-06T17:10:53Z</dcterms:created>
  <dcterms:modified xsi:type="dcterms:W3CDTF">2020-06-15T16:50:03Z</dcterms:modified>
</cp:coreProperties>
</file>